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72" r:id="rId4"/>
    <p:sldId id="273" r:id="rId5"/>
    <p:sldId id="263" r:id="rId6"/>
    <p:sldId id="274" r:id="rId7"/>
    <p:sldId id="275" r:id="rId8"/>
    <p:sldId id="264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4" d="100"/>
          <a:sy n="94" d="100"/>
        </p:scale>
        <p:origin x="-17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Minion Pro"/>
              </a:rPr>
              <a:t>Hall B Gas System Controls</a:t>
            </a:r>
            <a:endParaRPr lang="en-US" dirty="0">
              <a:latin typeface="Minion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2126" y="3899425"/>
            <a:ext cx="315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Physics Detector Support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B HTCC Gas Controls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44504" y="3682573"/>
            <a:ext cx="1419223" cy="131935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/>
          </a:p>
        </p:txBody>
      </p:sp>
      <p:sp>
        <p:nvSpPr>
          <p:cNvPr id="66" name="TextBox 15"/>
          <p:cNvSpPr txBox="1"/>
          <p:nvPr/>
        </p:nvSpPr>
        <p:spPr>
          <a:xfrm rot="16200000">
            <a:off x="5452745" y="3729338"/>
            <a:ext cx="867693" cy="2762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Network</a:t>
            </a:r>
            <a:endParaRPr lang="en-US" sz="1400" dirty="0"/>
          </a:p>
        </p:txBody>
      </p:sp>
      <p:pic>
        <p:nvPicPr>
          <p:cNvPr id="50" name="Picture 2" descr="http://sine.ni.com/images/products/us/05271403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7165" y="1943075"/>
            <a:ext cx="1299361" cy="948534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2885012" y="1637161"/>
            <a:ext cx="8933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hb-crio-sf</a:t>
            </a:r>
            <a:endParaRPr lang="en-US" sz="1400" b="1" dirty="0"/>
          </a:p>
        </p:txBody>
      </p:sp>
      <p:pic>
        <p:nvPicPr>
          <p:cNvPr id="54" name="Picture 20" descr="http://image.made-in-china.com/2f0j00wMeTKhZlEzkt/D-Link-Networking-Switch-DES-1024D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805" y="2022057"/>
            <a:ext cx="1359388" cy="638913"/>
          </a:xfrm>
          <a:prstGeom prst="rect">
            <a:avLst/>
          </a:prstGeom>
          <a:noFill/>
        </p:spPr>
      </p:pic>
      <p:sp>
        <p:nvSpPr>
          <p:cNvPr id="55" name="Rectangle 54"/>
          <p:cNvSpPr/>
          <p:nvPr/>
        </p:nvSpPr>
        <p:spPr>
          <a:xfrm>
            <a:off x="5976649" y="1634122"/>
            <a:ext cx="8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Network</a:t>
            </a:r>
          </a:p>
          <a:p>
            <a:r>
              <a:rPr lang="en-US" sz="1400" b="1" dirty="0" smtClean="0"/>
              <a:t>Switch</a:t>
            </a:r>
            <a:endParaRPr lang="en-US" sz="1400" b="1" dirty="0"/>
          </a:p>
        </p:txBody>
      </p:sp>
      <p:cxnSp>
        <p:nvCxnSpPr>
          <p:cNvPr id="57" name="Elbow Connector 29"/>
          <p:cNvCxnSpPr/>
          <p:nvPr/>
        </p:nvCxnSpPr>
        <p:spPr>
          <a:xfrm flipV="1">
            <a:off x="3685621" y="2303988"/>
            <a:ext cx="1797633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331932" y="4206645"/>
            <a:ext cx="114111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200" dirty="0" smtClean="0"/>
              <a:t>MKS GE250 Mass Flow Controller (x1)</a:t>
            </a:r>
            <a:endParaRPr lang="en-US" sz="1200" dirty="0"/>
          </a:p>
        </p:txBody>
      </p:sp>
      <p:sp>
        <p:nvSpPr>
          <p:cNvPr id="98" name="TextBox 15"/>
          <p:cNvSpPr txBox="1"/>
          <p:nvPr/>
        </p:nvSpPr>
        <p:spPr>
          <a:xfrm>
            <a:off x="6357358" y="3729531"/>
            <a:ext cx="1041239" cy="2762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Gas  Flow Control</a:t>
            </a:r>
            <a:endParaRPr lang="en-US" sz="1400" b="1" dirty="0"/>
          </a:p>
        </p:txBody>
      </p:sp>
      <p:sp>
        <p:nvSpPr>
          <p:cNvPr id="109" name="TextBox 15"/>
          <p:cNvSpPr txBox="1"/>
          <p:nvPr/>
        </p:nvSpPr>
        <p:spPr>
          <a:xfrm>
            <a:off x="4150590" y="1962913"/>
            <a:ext cx="867693" cy="2762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Network</a:t>
            </a:r>
            <a:endParaRPr lang="en-US" sz="1400" dirty="0"/>
          </a:p>
        </p:txBody>
      </p:sp>
      <p:sp>
        <p:nvSpPr>
          <p:cNvPr id="133" name="TextBox 15"/>
          <p:cNvSpPr txBox="1"/>
          <p:nvPr/>
        </p:nvSpPr>
        <p:spPr>
          <a:xfrm rot="16200000">
            <a:off x="-24558" y="4147059"/>
            <a:ext cx="1205197" cy="2762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Analog  Input</a:t>
            </a:r>
            <a:endParaRPr lang="en-US" sz="1400" dirty="0"/>
          </a:p>
        </p:txBody>
      </p:sp>
      <p:sp>
        <p:nvSpPr>
          <p:cNvPr id="147" name="TextBox 146"/>
          <p:cNvSpPr txBox="1"/>
          <p:nvPr/>
        </p:nvSpPr>
        <p:spPr>
          <a:xfrm>
            <a:off x="1376030" y="4333772"/>
            <a:ext cx="1376919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fontAlgn="ctr"/>
            <a:r>
              <a:rPr lang="en-US" sz="1200" dirty="0" smtClean="0">
                <a:solidFill>
                  <a:srgbClr val="000000"/>
                </a:solidFill>
              </a:rPr>
              <a:t>Easidew Hygrometer (x1)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1081339" y="3718314"/>
            <a:ext cx="1835679" cy="131935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/>
          </a:p>
        </p:txBody>
      </p:sp>
      <p:sp>
        <p:nvSpPr>
          <p:cNvPr id="163" name="TextBox 15"/>
          <p:cNvSpPr txBox="1"/>
          <p:nvPr/>
        </p:nvSpPr>
        <p:spPr>
          <a:xfrm>
            <a:off x="1338361" y="3818172"/>
            <a:ext cx="1438671" cy="2762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Gas Monitoring</a:t>
            </a:r>
            <a:endParaRPr lang="en-US" sz="1400" b="1" dirty="0"/>
          </a:p>
        </p:txBody>
      </p:sp>
      <p:cxnSp>
        <p:nvCxnSpPr>
          <p:cNvPr id="58" name="Elbow Connector 57"/>
          <p:cNvCxnSpPr/>
          <p:nvPr/>
        </p:nvCxnSpPr>
        <p:spPr>
          <a:xfrm rot="16200000" flipV="1">
            <a:off x="2833417" y="3378919"/>
            <a:ext cx="1760952" cy="610420"/>
          </a:xfrm>
          <a:prstGeom prst="bentConnector3">
            <a:avLst>
              <a:gd name="adj1" fmla="val -21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15"/>
          <p:cNvSpPr txBox="1"/>
          <p:nvPr/>
        </p:nvSpPr>
        <p:spPr>
          <a:xfrm rot="16200000">
            <a:off x="2476688" y="4041635"/>
            <a:ext cx="1497085" cy="2762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Analog </a:t>
            </a:r>
            <a:r>
              <a:rPr lang="en-US" sz="1400" dirty="0"/>
              <a:t> </a:t>
            </a:r>
            <a:r>
              <a:rPr lang="en-US" sz="1400" dirty="0" smtClean="0"/>
              <a:t>Input</a:t>
            </a:r>
            <a:endParaRPr lang="en-US" sz="1400" dirty="0"/>
          </a:p>
        </p:txBody>
      </p:sp>
      <p:sp>
        <p:nvSpPr>
          <p:cNvPr id="67" name="Rectangle 66"/>
          <p:cNvSpPr/>
          <p:nvPr/>
        </p:nvSpPr>
        <p:spPr>
          <a:xfrm>
            <a:off x="3724411" y="3718314"/>
            <a:ext cx="1835679" cy="131935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/>
          </a:p>
        </p:txBody>
      </p:sp>
      <p:sp>
        <p:nvSpPr>
          <p:cNvPr id="68" name="TextBox 67"/>
          <p:cNvSpPr txBox="1"/>
          <p:nvPr/>
        </p:nvSpPr>
        <p:spPr>
          <a:xfrm>
            <a:off x="4019102" y="4241439"/>
            <a:ext cx="1464152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fontAlgn="ctr"/>
            <a:r>
              <a:rPr lang="en-US" sz="1200" dirty="0" smtClean="0">
                <a:solidFill>
                  <a:srgbClr val="000000"/>
                </a:solidFill>
              </a:rPr>
              <a:t>MKS 223b Differential Pressure Transducer (x1)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9" name="TextBox 15"/>
          <p:cNvSpPr txBox="1"/>
          <p:nvPr/>
        </p:nvSpPr>
        <p:spPr>
          <a:xfrm>
            <a:off x="3813151" y="3787942"/>
            <a:ext cx="1746939" cy="2762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Pressure Monitoring</a:t>
            </a:r>
            <a:endParaRPr lang="en-US" sz="1400" b="1" dirty="0"/>
          </a:p>
        </p:txBody>
      </p:sp>
      <p:cxnSp>
        <p:nvCxnSpPr>
          <p:cNvPr id="13" name="Elbow Connector 12"/>
          <p:cNvCxnSpPr>
            <a:endCxn id="81" idx="1"/>
          </p:cNvCxnSpPr>
          <p:nvPr/>
        </p:nvCxnSpPr>
        <p:spPr>
          <a:xfrm rot="16200000" flipH="1">
            <a:off x="5243898" y="3441776"/>
            <a:ext cx="1868841" cy="30722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47" idx="1"/>
          </p:cNvCxnSpPr>
          <p:nvPr/>
        </p:nvCxnSpPr>
        <p:spPr>
          <a:xfrm rot="10800000" flipH="1">
            <a:off x="1376029" y="3302417"/>
            <a:ext cx="2039461" cy="1262188"/>
          </a:xfrm>
          <a:prstGeom prst="bentConnector3">
            <a:avLst>
              <a:gd name="adj1" fmla="val -24178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66347" y="869058"/>
            <a:ext cx="138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B SVT Gas Controls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78053" y="3990366"/>
            <a:ext cx="1419223" cy="131935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/>
          </a:p>
        </p:txBody>
      </p:sp>
      <p:sp>
        <p:nvSpPr>
          <p:cNvPr id="66" name="TextBox 15"/>
          <p:cNvSpPr txBox="1"/>
          <p:nvPr/>
        </p:nvSpPr>
        <p:spPr>
          <a:xfrm rot="16200000">
            <a:off x="4252027" y="4037131"/>
            <a:ext cx="867693" cy="2762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Network</a:t>
            </a:r>
            <a:endParaRPr lang="en-US" sz="1400" dirty="0"/>
          </a:p>
        </p:txBody>
      </p:sp>
      <p:pic>
        <p:nvPicPr>
          <p:cNvPr id="50" name="Picture 2" descr="http://sine.ni.com/images/products/us/05271403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7165" y="2167784"/>
            <a:ext cx="1299361" cy="948534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2885012" y="1909213"/>
            <a:ext cx="8933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hb-crio-sf</a:t>
            </a:r>
            <a:endParaRPr lang="en-US" sz="1400" b="1" dirty="0"/>
          </a:p>
        </p:txBody>
      </p:sp>
      <p:pic>
        <p:nvPicPr>
          <p:cNvPr id="54" name="Picture 20" descr="http://image.made-in-china.com/2f0j00wMeTKhZlEzkt/D-Link-Networking-Switch-DES-1024D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2457" y="2294109"/>
            <a:ext cx="1359388" cy="638913"/>
          </a:xfrm>
          <a:prstGeom prst="rect">
            <a:avLst/>
          </a:prstGeom>
          <a:noFill/>
        </p:spPr>
      </p:pic>
      <p:sp>
        <p:nvSpPr>
          <p:cNvPr id="55" name="Rectangle 54"/>
          <p:cNvSpPr/>
          <p:nvPr/>
        </p:nvSpPr>
        <p:spPr>
          <a:xfrm>
            <a:off x="4737301" y="1906174"/>
            <a:ext cx="8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Network</a:t>
            </a:r>
          </a:p>
          <a:p>
            <a:r>
              <a:rPr lang="en-US" sz="1400" b="1" dirty="0" smtClean="0"/>
              <a:t>Switch</a:t>
            </a:r>
            <a:endParaRPr lang="en-US" sz="1400" b="1" dirty="0"/>
          </a:p>
        </p:txBody>
      </p:sp>
      <p:cxnSp>
        <p:nvCxnSpPr>
          <p:cNvPr id="57" name="Elbow Connector 29"/>
          <p:cNvCxnSpPr/>
          <p:nvPr/>
        </p:nvCxnSpPr>
        <p:spPr>
          <a:xfrm flipV="1">
            <a:off x="3685621" y="2576039"/>
            <a:ext cx="693785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365481" y="4514438"/>
            <a:ext cx="114111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200" dirty="0" smtClean="0"/>
              <a:t>MKS GE50 Mass Flow Controller (x1)</a:t>
            </a:r>
            <a:endParaRPr lang="en-US" sz="1200" dirty="0"/>
          </a:p>
        </p:txBody>
      </p:sp>
      <p:sp>
        <p:nvSpPr>
          <p:cNvPr id="98" name="TextBox 15"/>
          <p:cNvSpPr txBox="1"/>
          <p:nvPr/>
        </p:nvSpPr>
        <p:spPr>
          <a:xfrm>
            <a:off x="5390907" y="4090223"/>
            <a:ext cx="1041239" cy="2762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Gas Control</a:t>
            </a:r>
            <a:endParaRPr lang="en-US" sz="1400" b="1" dirty="0"/>
          </a:p>
        </p:txBody>
      </p:sp>
      <p:sp>
        <p:nvSpPr>
          <p:cNvPr id="109" name="TextBox 15"/>
          <p:cNvSpPr txBox="1"/>
          <p:nvPr/>
        </p:nvSpPr>
        <p:spPr>
          <a:xfrm>
            <a:off x="3588832" y="2228007"/>
            <a:ext cx="867693" cy="2762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Network</a:t>
            </a:r>
            <a:endParaRPr lang="en-US" sz="1400" dirty="0"/>
          </a:p>
        </p:txBody>
      </p:sp>
      <p:cxnSp>
        <p:nvCxnSpPr>
          <p:cNvPr id="4" name="Elbow Connector 3"/>
          <p:cNvCxnSpPr>
            <a:endCxn id="81" idx="1"/>
          </p:cNvCxnSpPr>
          <p:nvPr/>
        </p:nvCxnSpPr>
        <p:spPr>
          <a:xfrm rot="16200000" flipH="1">
            <a:off x="4179273" y="3651396"/>
            <a:ext cx="1822348" cy="55006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56999" y="873317"/>
            <a:ext cx="138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DSG\Marc\pics\DC GU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82" y="2247132"/>
            <a:ext cx="3477564" cy="24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ine.ni.com/images/products/us/05271403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6712"/>
            <a:ext cx="1905000" cy="13906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B Controls Setup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1983" r="10919" b="25179"/>
          <a:stretch/>
        </p:blipFill>
        <p:spPr>
          <a:xfrm>
            <a:off x="166255" y="2358760"/>
            <a:ext cx="2032840" cy="3681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242" y="6045530"/>
            <a:ext cx="2100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Custom controls interface chassis with touchscreen monitor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-52269" y="1842068"/>
            <a:ext cx="210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National Instruments compact RIO DaQ and controls.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524045" y="4700471"/>
            <a:ext cx="35971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National Instruments LabView software in </a:t>
            </a:r>
            <a:r>
              <a:rPr lang="en-US" sz="1000" dirty="0"/>
              <a:t>g</a:t>
            </a:r>
            <a:r>
              <a:rPr lang="en-US" sz="1000" dirty="0" smtClean="0"/>
              <a:t>as shed.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6327" y="816160"/>
            <a:ext cx="6317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Hall B’s gas systems are controlled by three individual setups which work in concert over the slow controls network (160) to provide operational control to a user in the Hall B gas shed, while also providing monitoring data in the form of process variables to the CLAS 12 EPICs system in the counting house.</a:t>
            </a:r>
            <a:endParaRPr lang="en-US" dirty="0"/>
          </a:p>
        </p:txBody>
      </p:sp>
      <p:cxnSp>
        <p:nvCxnSpPr>
          <p:cNvPr id="16" name="Elbow Connector 15"/>
          <p:cNvCxnSpPr>
            <a:endCxn id="14" idx="0"/>
          </p:cNvCxnSpPr>
          <p:nvPr/>
        </p:nvCxnSpPr>
        <p:spPr>
          <a:xfrm>
            <a:off x="5789052" y="3568794"/>
            <a:ext cx="1528115" cy="47412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119" y="4042921"/>
            <a:ext cx="3578095" cy="22217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21189" y="3299988"/>
            <a:ext cx="16323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Process Variable to EPICS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5565904" y="6204318"/>
            <a:ext cx="35971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EPICS monitoring screen in counting house.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926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B DC Gas Controls GUI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6" y="844498"/>
            <a:ext cx="7538035" cy="5317701"/>
          </a:xfrm>
        </p:spPr>
      </p:pic>
    </p:spTree>
    <p:extLst>
      <p:ext uri="{BB962C8B-B14F-4D97-AF65-F5344CB8AC3E}">
        <p14:creationId xmlns:p14="http://schemas.microsoft.com/office/powerpoint/2010/main" val="21336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Hall B DC Gas EPICS Monitoring Screen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1" y="867169"/>
            <a:ext cx="8826568" cy="5480732"/>
          </a:xfrm>
        </p:spPr>
      </p:pic>
    </p:spTree>
    <p:extLst>
      <p:ext uri="{BB962C8B-B14F-4D97-AF65-F5344CB8AC3E}">
        <p14:creationId xmlns:p14="http://schemas.microsoft.com/office/powerpoint/2010/main" val="125048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System Controls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0883" y="1413164"/>
            <a:ext cx="67559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 Detector gas system controls have been developed and are being tested.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Drift Chamber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Low Threshold Cherenkov Counter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High Threshold Cherenkov Counter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Silicon Vertex Tracker</a:t>
            </a:r>
          </a:p>
          <a:p>
            <a:pPr lvl="1"/>
            <a:r>
              <a:rPr lang="en-US" dirty="0" smtClean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029" y="3825112"/>
            <a:ext cx="67559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</a:t>
            </a:r>
            <a:r>
              <a:rPr lang="en-US" sz="2400" dirty="0" smtClean="0"/>
              <a:t> Detector systems in planning/development </a:t>
            </a:r>
          </a:p>
          <a:p>
            <a:r>
              <a:rPr lang="en-US" sz="2400" dirty="0" smtClean="0"/>
              <a:t>(No purchased equipment)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RICH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Micro-Megas Vertex Tracker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Forward Tagger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B Gas Controls Connections</a:t>
            </a:r>
            <a:endParaRPr lang="en-US" dirty="0"/>
          </a:p>
        </p:txBody>
      </p:sp>
      <p:pic>
        <p:nvPicPr>
          <p:cNvPr id="1026" name="Picture 2" descr="M:\DSG\photos\HALL B GAS SYSTEM\gas controls chassis\Space Frame Controls Chassis-front 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814" y="3331113"/>
            <a:ext cx="1957269" cy="146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DSG\photos\HALL B GAS SYSTEM\gas controls chassis\cRIO 9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80" y="2285774"/>
            <a:ext cx="2507938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http://image.made-in-china.com/2f0j00wMeTKhZlEzkt/D-Link-Networking-Switch-DES-1024D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8447" y="860664"/>
            <a:ext cx="2145334" cy="1008308"/>
          </a:xfrm>
          <a:prstGeom prst="rect">
            <a:avLst/>
          </a:prstGeom>
          <a:noFill/>
        </p:spPr>
      </p:pic>
      <p:pic>
        <p:nvPicPr>
          <p:cNvPr id="7" name="Picture 14" descr="http://www.mksinst.com/images/GV50-ZOO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7060" y="3512966"/>
            <a:ext cx="1845326" cy="1764034"/>
          </a:xfrm>
          <a:prstGeom prst="rect">
            <a:avLst/>
          </a:prstGeom>
          <a:noFill/>
        </p:spPr>
      </p:pic>
      <p:pic>
        <p:nvPicPr>
          <p:cNvPr id="1031" name="Picture 7" descr="http://www.michell.com/prodimg/thumbs/easidew_online_t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450" y="5334258"/>
            <a:ext cx="1162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:\DSG\photos\HALL B GAS SYSTEM\gas controls chassis\lapto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0" y="2104799"/>
            <a:ext cx="1414462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lbow Connector 4"/>
          <p:cNvCxnSpPr>
            <a:stCxn id="1032" idx="0"/>
            <a:endCxn id="6" idx="1"/>
          </p:cNvCxnSpPr>
          <p:nvPr/>
        </p:nvCxnSpPr>
        <p:spPr>
          <a:xfrm rot="5400000" flipH="1" flipV="1">
            <a:off x="1785334" y="451686"/>
            <a:ext cx="739981" cy="2566246"/>
          </a:xfrm>
          <a:prstGeom prst="bentConnector2">
            <a:avLst/>
          </a:prstGeom>
          <a:ln>
            <a:solidFill>
              <a:srgbClr val="FFC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00156" y="1823630"/>
            <a:ext cx="0" cy="416802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6918634" y="2114442"/>
            <a:ext cx="2103859" cy="604609"/>
          </a:xfrm>
          <a:prstGeom prst="bentConnector3">
            <a:avLst>
              <a:gd name="adj1" fmla="val 7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637540" y="1364818"/>
            <a:ext cx="21658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</p:cNvCxnSpPr>
          <p:nvPr/>
        </p:nvCxnSpPr>
        <p:spPr>
          <a:xfrm>
            <a:off x="4511114" y="1868972"/>
            <a:ext cx="0" cy="416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149083" y="4435382"/>
            <a:ext cx="215797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70449" y="4799065"/>
            <a:ext cx="0" cy="6646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M:\DSG\photos\HALL B GAS SYSTEM\gas controls chassis\cod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6" y="2203042"/>
            <a:ext cx="1178895" cy="6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284694" y="1148668"/>
            <a:ext cx="1488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LabView Code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773428" y="1893531"/>
            <a:ext cx="1488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LabView Code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663652" y="894937"/>
            <a:ext cx="1488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Gas Flow Control and Monitoring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5533116" y="4196168"/>
            <a:ext cx="897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MFC power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4341168" y="4992897"/>
            <a:ext cx="108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Sensor power</a:t>
            </a:r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944767" y="4799065"/>
            <a:ext cx="0" cy="664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868578" y="5008680"/>
            <a:ext cx="1008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Sensor signal</a:t>
            </a:r>
            <a:endParaRPr lang="en-US" sz="12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4088350" y="3009674"/>
            <a:ext cx="0" cy="349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84507" y="3075022"/>
            <a:ext cx="1008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Sensor signal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66728" y="3247986"/>
            <a:ext cx="1807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B050"/>
                </a:solidFill>
              </a:rPr>
              <a:t>PC with LabView Software</a:t>
            </a:r>
            <a:endParaRPr lang="en-US" sz="1200" i="1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83401" y="2355336"/>
            <a:ext cx="105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B050"/>
                </a:solidFill>
              </a:rPr>
              <a:t>NI 9035 cRIO</a:t>
            </a:r>
            <a:endParaRPr lang="en-US" sz="1200" i="1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65251" y="4123027"/>
            <a:ext cx="1807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B050"/>
                </a:solidFill>
              </a:rPr>
              <a:t>Gas Controls Interface chassis</a:t>
            </a:r>
            <a:endParaRPr lang="en-US" sz="1200" i="1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80074" y="5484318"/>
            <a:ext cx="1807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B050"/>
                </a:solidFill>
              </a:rPr>
              <a:t>System sensor</a:t>
            </a:r>
            <a:endParaRPr lang="en-US" sz="1200" i="1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82834" y="5037512"/>
            <a:ext cx="2531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B050"/>
                </a:solidFill>
              </a:rPr>
              <a:t>MKS GE50/250 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Mass Flow Controller</a:t>
            </a:r>
            <a:endParaRPr lang="en-US" sz="1200" i="1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37540" y="810114"/>
            <a:ext cx="1807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B050"/>
                </a:solidFill>
              </a:rPr>
              <a:t>Network switch</a:t>
            </a:r>
            <a:endParaRPr lang="en-US" sz="1200" i="1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07067" y="1889561"/>
            <a:ext cx="1488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Gas Flow Monitoring</a:t>
            </a:r>
            <a:endParaRPr lang="en-US" sz="1200" dirty="0"/>
          </a:p>
        </p:txBody>
      </p:sp>
      <p:pic>
        <p:nvPicPr>
          <p:cNvPr id="1034" name="Picture 10" descr="M:\DSG\photos\HALL B GAS SYSTEM\gas controls chassis\Touchscree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08" y="2122153"/>
            <a:ext cx="1356875" cy="117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Arrow Connector 53"/>
          <p:cNvCxnSpPr/>
          <p:nvPr/>
        </p:nvCxnSpPr>
        <p:spPr>
          <a:xfrm flipH="1">
            <a:off x="5533117" y="2707752"/>
            <a:ext cx="8573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390431" y="3266277"/>
            <a:ext cx="105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B050"/>
                </a:solidFill>
              </a:rPr>
              <a:t>GUI Controls</a:t>
            </a:r>
            <a:endParaRPr lang="en-US" sz="12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8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system locations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238947" y="1294349"/>
            <a:ext cx="4706078" cy="55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32" y="912365"/>
            <a:ext cx="3282688" cy="389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DSG\photos\HALL B GAS SYSTEM\gas controls chassis\012_LTCC controls GUI in Hall B Gas Sh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81" y="4287003"/>
            <a:ext cx="1497992" cy="199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M:\DSG\photos\HALL B GAS SYSTEM\gas controls chassis\07_Hall B Forward Carraige controls system touchscreen monitor, chassis, and cR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706" y="4657255"/>
            <a:ext cx="1219707" cy="162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:\DSG\photos\HALL B GAS SYSTEM\Hall B DC Gas\Space Frame DC Gas Controls\02_CLAS 12GeV Space Frame  Gas Controls Rack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-20842" r="16012" b="31928"/>
          <a:stretch/>
        </p:blipFill>
        <p:spPr bwMode="auto">
          <a:xfrm>
            <a:off x="3483471" y="284379"/>
            <a:ext cx="1162095" cy="257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645566" y="2861332"/>
            <a:ext cx="914400" cy="914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6959600" y="3775732"/>
            <a:ext cx="735106" cy="88152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017273" y="3775732"/>
            <a:ext cx="563367" cy="51127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78033" y="2749572"/>
            <a:ext cx="1849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Hall B End 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6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B DC Gas Controls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62093" y="2834145"/>
            <a:ext cx="1328539" cy="143092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/>
          </a:p>
        </p:txBody>
      </p:sp>
      <p:sp>
        <p:nvSpPr>
          <p:cNvPr id="66" name="TextBox 15"/>
          <p:cNvSpPr txBox="1"/>
          <p:nvPr/>
        </p:nvSpPr>
        <p:spPr>
          <a:xfrm rot="16200000">
            <a:off x="2370334" y="2880910"/>
            <a:ext cx="867693" cy="2762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Network</a:t>
            </a:r>
            <a:endParaRPr lang="en-US" sz="1400" dirty="0"/>
          </a:p>
        </p:txBody>
      </p:sp>
      <p:pic>
        <p:nvPicPr>
          <p:cNvPr id="50" name="Picture 2" descr="http://sine.ni.com/images/products/us/05271403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306" y="1482098"/>
            <a:ext cx="1299361" cy="948534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716153" y="1176184"/>
            <a:ext cx="923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hb-crio-gs</a:t>
            </a:r>
            <a:endParaRPr lang="en-US" sz="1400" b="1" dirty="0"/>
          </a:p>
        </p:txBody>
      </p:sp>
      <p:pic>
        <p:nvPicPr>
          <p:cNvPr id="54" name="Picture 20" descr="http://image.made-in-china.com/2f0j00wMeTKhZlEzkt/D-Link-Networking-Switch-DES-1024D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3663" y="1561080"/>
            <a:ext cx="1359388" cy="638913"/>
          </a:xfrm>
          <a:prstGeom prst="rect">
            <a:avLst/>
          </a:prstGeom>
          <a:noFill/>
        </p:spPr>
      </p:pic>
      <p:sp>
        <p:nvSpPr>
          <p:cNvPr id="55" name="Rectangle 54"/>
          <p:cNvSpPr/>
          <p:nvPr/>
        </p:nvSpPr>
        <p:spPr>
          <a:xfrm>
            <a:off x="2908507" y="1173145"/>
            <a:ext cx="8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Network</a:t>
            </a:r>
          </a:p>
          <a:p>
            <a:r>
              <a:rPr lang="en-US" sz="1400" b="1" dirty="0" smtClean="0"/>
              <a:t>Switch</a:t>
            </a:r>
            <a:endParaRPr lang="en-US" sz="1400" b="1" dirty="0"/>
          </a:p>
        </p:txBody>
      </p:sp>
      <p:cxnSp>
        <p:nvCxnSpPr>
          <p:cNvPr id="57" name="Elbow Connector 29"/>
          <p:cNvCxnSpPr/>
          <p:nvPr/>
        </p:nvCxnSpPr>
        <p:spPr>
          <a:xfrm flipV="1">
            <a:off x="1516762" y="1843011"/>
            <a:ext cx="897534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249521" y="3220542"/>
            <a:ext cx="1002005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200" dirty="0" smtClean="0"/>
              <a:t>MKS GE250 Mass Flow Controller (x3)</a:t>
            </a:r>
            <a:endParaRPr lang="en-US" sz="1200" dirty="0"/>
          </a:p>
        </p:txBody>
      </p:sp>
      <p:sp>
        <p:nvSpPr>
          <p:cNvPr id="98" name="TextBox 15"/>
          <p:cNvSpPr txBox="1"/>
          <p:nvPr/>
        </p:nvSpPr>
        <p:spPr>
          <a:xfrm>
            <a:off x="3274947" y="2934002"/>
            <a:ext cx="1041239" cy="2762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Gas Control</a:t>
            </a:r>
            <a:endParaRPr lang="en-US" sz="1400" b="1" dirty="0"/>
          </a:p>
        </p:txBody>
      </p:sp>
      <p:sp>
        <p:nvSpPr>
          <p:cNvPr id="109" name="TextBox 15"/>
          <p:cNvSpPr txBox="1"/>
          <p:nvPr/>
        </p:nvSpPr>
        <p:spPr>
          <a:xfrm>
            <a:off x="1419973" y="1494978"/>
            <a:ext cx="867693" cy="2762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Network</a:t>
            </a:r>
            <a:endParaRPr lang="en-US" sz="1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013294" y="4649107"/>
            <a:ext cx="1376916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fontAlgn="ctr"/>
            <a:r>
              <a:rPr lang="en-US" sz="1200" dirty="0" smtClean="0">
                <a:solidFill>
                  <a:srgbClr val="000000"/>
                </a:solidFill>
              </a:rPr>
              <a:t>Oxy_IQ O2 sensor (x3)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13293" y="5151680"/>
            <a:ext cx="1376917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fontAlgn="ctr"/>
            <a:r>
              <a:rPr lang="en-US" sz="1200" dirty="0" smtClean="0">
                <a:solidFill>
                  <a:srgbClr val="000000"/>
                </a:solidFill>
              </a:rPr>
              <a:t>Easidew Moisture sensor (x3)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18" name="Elbow Connector 117"/>
          <p:cNvCxnSpPr>
            <a:stCxn id="48" idx="1"/>
          </p:cNvCxnSpPr>
          <p:nvPr/>
        </p:nvCxnSpPr>
        <p:spPr>
          <a:xfrm rot="10800000">
            <a:off x="409688" y="2430637"/>
            <a:ext cx="603605" cy="3565677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5"/>
          <p:cNvSpPr txBox="1"/>
          <p:nvPr/>
        </p:nvSpPr>
        <p:spPr>
          <a:xfrm rot="16200000">
            <a:off x="-375096" y="4477844"/>
            <a:ext cx="1205197" cy="2762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Analog Input</a:t>
            </a:r>
            <a:endParaRPr lang="en-US" sz="1400" dirty="0"/>
          </a:p>
        </p:txBody>
      </p:sp>
      <p:sp>
        <p:nvSpPr>
          <p:cNvPr id="147" name="TextBox 146"/>
          <p:cNvSpPr txBox="1"/>
          <p:nvPr/>
        </p:nvSpPr>
        <p:spPr>
          <a:xfrm>
            <a:off x="1013294" y="3357270"/>
            <a:ext cx="1376919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fontAlgn="ctr"/>
            <a:r>
              <a:rPr lang="en-US" sz="1200" dirty="0" smtClean="0">
                <a:solidFill>
                  <a:srgbClr val="000000"/>
                </a:solidFill>
              </a:rPr>
              <a:t>MKS </a:t>
            </a:r>
            <a:r>
              <a:rPr lang="en-US" sz="1200" dirty="0" smtClean="0">
                <a:solidFill>
                  <a:srgbClr val="000000"/>
                </a:solidFill>
              </a:rPr>
              <a:t>579 Mass </a:t>
            </a:r>
            <a:r>
              <a:rPr lang="en-US" sz="1200" dirty="0" smtClean="0">
                <a:solidFill>
                  <a:srgbClr val="000000"/>
                </a:solidFill>
              </a:rPr>
              <a:t>Flow Transducers (x2)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18603" y="2834145"/>
            <a:ext cx="1835679" cy="356665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/>
          </a:p>
        </p:txBody>
      </p:sp>
      <p:sp>
        <p:nvSpPr>
          <p:cNvPr id="163" name="TextBox 15"/>
          <p:cNvSpPr txBox="1"/>
          <p:nvPr/>
        </p:nvSpPr>
        <p:spPr>
          <a:xfrm>
            <a:off x="975625" y="2934003"/>
            <a:ext cx="1438671" cy="2762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Gas Monitoring</a:t>
            </a:r>
            <a:endParaRPr lang="en-US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013292" y="5765480"/>
            <a:ext cx="1376917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fontAlgn="ctr"/>
            <a:r>
              <a:rPr lang="en-US" sz="1200" dirty="0" err="1" smtClean="0">
                <a:solidFill>
                  <a:srgbClr val="000000"/>
                </a:solidFill>
              </a:rPr>
              <a:t>Panametrics</a:t>
            </a:r>
            <a:r>
              <a:rPr lang="en-US" sz="1200" dirty="0" smtClean="0">
                <a:solidFill>
                  <a:srgbClr val="000000"/>
                </a:solidFill>
              </a:rPr>
              <a:t> S3 TCU(x2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>
            <a:stCxn id="114" idx="1"/>
          </p:cNvCxnSpPr>
          <p:nvPr/>
        </p:nvCxnSpPr>
        <p:spPr>
          <a:xfrm flipH="1">
            <a:off x="409681" y="5382513"/>
            <a:ext cx="60361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11" idx="1"/>
          </p:cNvCxnSpPr>
          <p:nvPr/>
        </p:nvCxnSpPr>
        <p:spPr>
          <a:xfrm flipH="1" flipV="1">
            <a:off x="409683" y="4876066"/>
            <a:ext cx="603611" cy="38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13292" y="3941900"/>
            <a:ext cx="1376916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fontAlgn="ctr"/>
            <a:r>
              <a:rPr lang="en-US" sz="1200" dirty="0" smtClean="0">
                <a:solidFill>
                  <a:srgbClr val="000000"/>
                </a:solidFill>
              </a:rPr>
              <a:t>MKS 122 Absolute Pressure Transducer (x2)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63" name="Straight Connector 62"/>
          <p:cNvCxnSpPr>
            <a:stCxn id="59" idx="1"/>
          </p:cNvCxnSpPr>
          <p:nvPr/>
        </p:nvCxnSpPr>
        <p:spPr>
          <a:xfrm flipH="1">
            <a:off x="409682" y="4265066"/>
            <a:ext cx="603610" cy="1190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09683" y="3665322"/>
            <a:ext cx="5802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5" name="Picture 2" descr="http://sine.ni.com/images/products/us/05271403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6224" y="1482098"/>
            <a:ext cx="1299361" cy="948534"/>
          </a:xfrm>
          <a:prstGeom prst="rect">
            <a:avLst/>
          </a:prstGeom>
          <a:noFill/>
        </p:spPr>
      </p:pic>
      <p:sp>
        <p:nvSpPr>
          <p:cNvPr id="116" name="Rectangle 115"/>
          <p:cNvSpPr/>
          <p:nvPr/>
        </p:nvSpPr>
        <p:spPr>
          <a:xfrm>
            <a:off x="5244071" y="1176184"/>
            <a:ext cx="8933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hb-crio-sf</a:t>
            </a:r>
            <a:endParaRPr lang="en-US" sz="1400" b="1" dirty="0"/>
          </a:p>
        </p:txBody>
      </p:sp>
      <p:pic>
        <p:nvPicPr>
          <p:cNvPr id="117" name="Picture 20" descr="http://image.made-in-china.com/2f0j00wMeTKhZlEzkt/D-Link-Networking-Switch-DES-1024D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1516" y="1561080"/>
            <a:ext cx="1359388" cy="638913"/>
          </a:xfrm>
          <a:prstGeom prst="rect">
            <a:avLst/>
          </a:prstGeom>
          <a:noFill/>
        </p:spPr>
      </p:pic>
      <p:sp>
        <p:nvSpPr>
          <p:cNvPr id="119" name="Rectangle 118"/>
          <p:cNvSpPr/>
          <p:nvPr/>
        </p:nvSpPr>
        <p:spPr>
          <a:xfrm>
            <a:off x="7096360" y="1173145"/>
            <a:ext cx="8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Network</a:t>
            </a:r>
          </a:p>
          <a:p>
            <a:r>
              <a:rPr lang="en-US" sz="1400" b="1" dirty="0" smtClean="0"/>
              <a:t>Switch</a:t>
            </a:r>
            <a:endParaRPr lang="en-US" sz="1400" b="1" dirty="0"/>
          </a:p>
        </p:txBody>
      </p:sp>
      <p:cxnSp>
        <p:nvCxnSpPr>
          <p:cNvPr id="120" name="Elbow Connector 29"/>
          <p:cNvCxnSpPr/>
          <p:nvPr/>
        </p:nvCxnSpPr>
        <p:spPr>
          <a:xfrm flipV="1">
            <a:off x="6044680" y="1843010"/>
            <a:ext cx="693785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5"/>
          <p:cNvSpPr txBox="1"/>
          <p:nvPr/>
        </p:nvSpPr>
        <p:spPr>
          <a:xfrm>
            <a:off x="5947891" y="1494978"/>
            <a:ext cx="867693" cy="2762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Network</a:t>
            </a:r>
            <a:endParaRPr lang="en-US" sz="1400" dirty="0"/>
          </a:p>
        </p:txBody>
      </p:sp>
      <p:sp>
        <p:nvSpPr>
          <p:cNvPr id="124" name="TextBox 123"/>
          <p:cNvSpPr txBox="1"/>
          <p:nvPr/>
        </p:nvSpPr>
        <p:spPr>
          <a:xfrm>
            <a:off x="6039974" y="4588651"/>
            <a:ext cx="137691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fontAlgn="ctr"/>
            <a:r>
              <a:rPr lang="en-US" sz="1200" dirty="0" smtClean="0">
                <a:solidFill>
                  <a:srgbClr val="000000"/>
                </a:solidFill>
              </a:rPr>
              <a:t>Pressure Control Valve sets (x2)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27" name="Elbow Connector 126"/>
          <p:cNvCxnSpPr/>
          <p:nvPr/>
        </p:nvCxnSpPr>
        <p:spPr>
          <a:xfrm rot="16200000" flipV="1">
            <a:off x="5168066" y="2808527"/>
            <a:ext cx="1133401" cy="610418"/>
          </a:xfrm>
          <a:prstGeom prst="bentConnector3">
            <a:avLst>
              <a:gd name="adj1" fmla="val 66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5"/>
          <p:cNvSpPr txBox="1"/>
          <p:nvPr/>
        </p:nvSpPr>
        <p:spPr>
          <a:xfrm rot="16200000">
            <a:off x="4542902" y="3157466"/>
            <a:ext cx="1497085" cy="2762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Analog </a:t>
            </a:r>
            <a:r>
              <a:rPr lang="en-US" sz="1400" dirty="0"/>
              <a:t> </a:t>
            </a:r>
            <a:r>
              <a:rPr lang="en-US" sz="1400" dirty="0" smtClean="0"/>
              <a:t>Input</a:t>
            </a:r>
            <a:endParaRPr lang="en-US" sz="1400" dirty="0"/>
          </a:p>
        </p:txBody>
      </p:sp>
      <p:sp>
        <p:nvSpPr>
          <p:cNvPr id="131" name="Rectangle 130"/>
          <p:cNvSpPr/>
          <p:nvPr/>
        </p:nvSpPr>
        <p:spPr>
          <a:xfrm>
            <a:off x="5745283" y="2834145"/>
            <a:ext cx="1835679" cy="231753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/>
          </a:p>
        </p:txBody>
      </p:sp>
      <p:sp>
        <p:nvSpPr>
          <p:cNvPr id="132" name="TextBox 15"/>
          <p:cNvSpPr txBox="1"/>
          <p:nvPr/>
        </p:nvSpPr>
        <p:spPr>
          <a:xfrm>
            <a:off x="6002305" y="2934003"/>
            <a:ext cx="1438671" cy="2762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Pressure Control</a:t>
            </a:r>
            <a:endParaRPr lang="en-US" sz="1400" b="1" dirty="0"/>
          </a:p>
        </p:txBody>
      </p:sp>
      <p:sp>
        <p:nvSpPr>
          <p:cNvPr id="161" name="TextBox 15"/>
          <p:cNvSpPr txBox="1"/>
          <p:nvPr/>
        </p:nvSpPr>
        <p:spPr>
          <a:xfrm rot="16200000">
            <a:off x="4251556" y="3311831"/>
            <a:ext cx="1413489" cy="2762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Analog  Output</a:t>
            </a:r>
            <a:endParaRPr lang="en-US" sz="1400" dirty="0"/>
          </a:p>
        </p:txBody>
      </p:sp>
      <p:sp>
        <p:nvSpPr>
          <p:cNvPr id="166" name="TextBox 165"/>
          <p:cNvSpPr txBox="1"/>
          <p:nvPr/>
        </p:nvSpPr>
        <p:spPr>
          <a:xfrm>
            <a:off x="6039974" y="3357270"/>
            <a:ext cx="1464152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fontAlgn="ctr"/>
            <a:r>
              <a:rPr lang="en-US" sz="1200" dirty="0" smtClean="0">
                <a:solidFill>
                  <a:srgbClr val="000000"/>
                </a:solidFill>
              </a:rPr>
              <a:t>MKS 223 Differential Pressure Transducer (x2)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68" name="Straight Connector 167"/>
          <p:cNvCxnSpPr/>
          <p:nvPr/>
        </p:nvCxnSpPr>
        <p:spPr>
          <a:xfrm>
            <a:off x="4643097" y="1011563"/>
            <a:ext cx="46982" cy="5389238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3062092" y="4549369"/>
            <a:ext cx="1328539" cy="185143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/>
          </a:p>
        </p:txBody>
      </p:sp>
      <p:sp>
        <p:nvSpPr>
          <p:cNvPr id="171" name="TextBox 170"/>
          <p:cNvSpPr txBox="1"/>
          <p:nvPr/>
        </p:nvSpPr>
        <p:spPr>
          <a:xfrm>
            <a:off x="3240296" y="5399095"/>
            <a:ext cx="1002005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200" dirty="0" smtClean="0"/>
              <a:t>MKS GE250 Mass Flow Controller (x4)</a:t>
            </a:r>
            <a:endParaRPr lang="en-US" sz="1200" dirty="0"/>
          </a:p>
        </p:txBody>
      </p:sp>
      <p:sp>
        <p:nvSpPr>
          <p:cNvPr id="172" name="TextBox 15"/>
          <p:cNvSpPr txBox="1"/>
          <p:nvPr/>
        </p:nvSpPr>
        <p:spPr>
          <a:xfrm>
            <a:off x="3229903" y="4567346"/>
            <a:ext cx="1160729" cy="2762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Ar/CO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 Gas Mixing Control</a:t>
            </a:r>
            <a:endParaRPr lang="en-US" sz="1400" b="1" dirty="0"/>
          </a:p>
        </p:txBody>
      </p:sp>
      <p:cxnSp>
        <p:nvCxnSpPr>
          <p:cNvPr id="174" name="Elbow Connector 173"/>
          <p:cNvCxnSpPr>
            <a:endCxn id="171" idx="1"/>
          </p:cNvCxnSpPr>
          <p:nvPr/>
        </p:nvCxnSpPr>
        <p:spPr>
          <a:xfrm rot="16200000" flipH="1">
            <a:off x="1389815" y="3964112"/>
            <a:ext cx="3383959" cy="31700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endCxn id="81" idx="1"/>
          </p:cNvCxnSpPr>
          <p:nvPr/>
        </p:nvCxnSpPr>
        <p:spPr>
          <a:xfrm flipV="1">
            <a:off x="2923292" y="3636041"/>
            <a:ext cx="326229" cy="7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Elbow Connector 192"/>
          <p:cNvCxnSpPr>
            <a:endCxn id="124" idx="1"/>
          </p:cNvCxnSpPr>
          <p:nvPr/>
        </p:nvCxnSpPr>
        <p:spPr>
          <a:xfrm rot="16200000" flipH="1">
            <a:off x="4479500" y="3259009"/>
            <a:ext cx="2234307" cy="886642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1602594" y="826897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Shed</a:t>
            </a:r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5840854" y="826897"/>
            <a:ext cx="138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Frame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B LTCC Gas Controls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88282" y="2834144"/>
            <a:ext cx="1419223" cy="199594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/>
          </a:p>
        </p:txBody>
      </p:sp>
      <p:sp>
        <p:nvSpPr>
          <p:cNvPr id="66" name="TextBox 15"/>
          <p:cNvSpPr txBox="1"/>
          <p:nvPr/>
        </p:nvSpPr>
        <p:spPr>
          <a:xfrm rot="16200000">
            <a:off x="2196523" y="2880910"/>
            <a:ext cx="867693" cy="2762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Network</a:t>
            </a:r>
            <a:endParaRPr lang="en-US" sz="1400" dirty="0"/>
          </a:p>
        </p:txBody>
      </p:sp>
      <p:pic>
        <p:nvPicPr>
          <p:cNvPr id="50" name="Picture 2" descr="http://sine.ni.com/images/products/us/05271403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0" y="1625681"/>
            <a:ext cx="1299361" cy="948534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716153" y="1251754"/>
            <a:ext cx="923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hb-crio-gs</a:t>
            </a:r>
            <a:endParaRPr lang="en-US" sz="1400" b="1" dirty="0"/>
          </a:p>
        </p:txBody>
      </p:sp>
      <p:pic>
        <p:nvPicPr>
          <p:cNvPr id="54" name="Picture 20" descr="http://image.made-in-china.com/2f0j00wMeTKhZlEzkt/D-Link-Networking-Switch-DES-1024D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3598" y="1704663"/>
            <a:ext cx="1359388" cy="638913"/>
          </a:xfrm>
          <a:prstGeom prst="rect">
            <a:avLst/>
          </a:prstGeom>
          <a:noFill/>
        </p:spPr>
      </p:pic>
      <p:sp>
        <p:nvSpPr>
          <p:cNvPr id="55" name="Rectangle 54"/>
          <p:cNvSpPr/>
          <p:nvPr/>
        </p:nvSpPr>
        <p:spPr>
          <a:xfrm>
            <a:off x="2568442" y="1248715"/>
            <a:ext cx="8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Network</a:t>
            </a:r>
          </a:p>
          <a:p>
            <a:r>
              <a:rPr lang="en-US" sz="1400" b="1" dirty="0" smtClean="0"/>
              <a:t>Switch</a:t>
            </a:r>
            <a:endParaRPr lang="en-US" sz="1400" b="1" dirty="0"/>
          </a:p>
        </p:txBody>
      </p:sp>
      <p:cxnSp>
        <p:nvCxnSpPr>
          <p:cNvPr id="57" name="Elbow Connector 29"/>
          <p:cNvCxnSpPr/>
          <p:nvPr/>
        </p:nvCxnSpPr>
        <p:spPr>
          <a:xfrm flipV="1">
            <a:off x="1516762" y="1986593"/>
            <a:ext cx="693785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075710" y="3358217"/>
            <a:ext cx="114111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1200" dirty="0" smtClean="0"/>
              <a:t>MKS GE250 Mass Flow Controller (x1)</a:t>
            </a:r>
            <a:endParaRPr lang="en-US" sz="1200" dirty="0"/>
          </a:p>
        </p:txBody>
      </p:sp>
      <p:sp>
        <p:nvSpPr>
          <p:cNvPr id="98" name="TextBox 15"/>
          <p:cNvSpPr txBox="1"/>
          <p:nvPr/>
        </p:nvSpPr>
        <p:spPr>
          <a:xfrm>
            <a:off x="3101136" y="2888660"/>
            <a:ext cx="1041239" cy="2762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Gas Flow Control</a:t>
            </a:r>
            <a:endParaRPr lang="en-US" sz="1400" b="1" dirty="0"/>
          </a:p>
        </p:txBody>
      </p:sp>
      <p:sp>
        <p:nvSpPr>
          <p:cNvPr id="109" name="TextBox 15"/>
          <p:cNvSpPr txBox="1"/>
          <p:nvPr/>
        </p:nvSpPr>
        <p:spPr>
          <a:xfrm>
            <a:off x="1419973" y="1638561"/>
            <a:ext cx="867693" cy="2762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Network</a:t>
            </a:r>
            <a:endParaRPr lang="en-US" sz="1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884825" y="4849848"/>
            <a:ext cx="1376916" cy="8309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fontAlgn="ctr"/>
            <a:r>
              <a:rPr lang="en-US" sz="1200" dirty="0" smtClean="0">
                <a:solidFill>
                  <a:srgbClr val="000000"/>
                </a:solidFill>
              </a:rPr>
              <a:t>Distillation Unit </a:t>
            </a:r>
            <a:r>
              <a:rPr lang="en-US" sz="1200" dirty="0" err="1" smtClean="0">
                <a:solidFill>
                  <a:srgbClr val="000000"/>
                </a:solidFill>
              </a:rPr>
              <a:t>Chromalox</a:t>
            </a:r>
            <a:r>
              <a:rPr lang="en-US" sz="1200" dirty="0" smtClean="0">
                <a:solidFill>
                  <a:srgbClr val="000000"/>
                </a:solidFill>
              </a:rPr>
              <a:t> Temperature </a:t>
            </a:r>
            <a:r>
              <a:rPr lang="en-US" sz="1200" dirty="0" smtClean="0">
                <a:solidFill>
                  <a:srgbClr val="000000"/>
                </a:solidFill>
              </a:rPr>
              <a:t>Display (x1)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18" name="Elbow Connector 117"/>
          <p:cNvCxnSpPr>
            <a:stCxn id="111" idx="1"/>
          </p:cNvCxnSpPr>
          <p:nvPr/>
        </p:nvCxnSpPr>
        <p:spPr>
          <a:xfrm rot="10800000">
            <a:off x="356787" y="2585175"/>
            <a:ext cx="528039" cy="2680172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5"/>
          <p:cNvSpPr txBox="1"/>
          <p:nvPr/>
        </p:nvSpPr>
        <p:spPr>
          <a:xfrm rot="16200000">
            <a:off x="-427995" y="4477844"/>
            <a:ext cx="1205197" cy="2762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Analog Input</a:t>
            </a:r>
            <a:endParaRPr lang="en-US" sz="1400" dirty="0"/>
          </a:p>
        </p:txBody>
      </p:sp>
      <p:sp>
        <p:nvSpPr>
          <p:cNvPr id="147" name="TextBox 146"/>
          <p:cNvSpPr txBox="1"/>
          <p:nvPr/>
        </p:nvSpPr>
        <p:spPr>
          <a:xfrm>
            <a:off x="884825" y="3449603"/>
            <a:ext cx="1376919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fontAlgn="ctr"/>
            <a:r>
              <a:rPr lang="en-US" sz="1200" dirty="0" smtClean="0">
                <a:solidFill>
                  <a:srgbClr val="000000"/>
                </a:solidFill>
              </a:rPr>
              <a:t>Trancell TI 500e weight scale (x2)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665704" y="2834144"/>
            <a:ext cx="1714759" cy="293248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/>
          </a:p>
        </p:txBody>
      </p:sp>
      <p:sp>
        <p:nvSpPr>
          <p:cNvPr id="163" name="TextBox 15"/>
          <p:cNvSpPr txBox="1"/>
          <p:nvPr/>
        </p:nvSpPr>
        <p:spPr>
          <a:xfrm>
            <a:off x="847156" y="2934003"/>
            <a:ext cx="1438671" cy="2762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System Monitoring</a:t>
            </a:r>
            <a:endParaRPr lang="en-US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84823" y="4008264"/>
            <a:ext cx="1376916" cy="8309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fontAlgn="ctr"/>
            <a:r>
              <a:rPr lang="en-US" sz="1200" dirty="0" smtClean="0">
                <a:solidFill>
                  <a:srgbClr val="000000"/>
                </a:solidFill>
              </a:rPr>
              <a:t>MKS 750c High Pressure Absolute Pressure Transducer (x1)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64" name="Straight Connector 63"/>
          <p:cNvCxnSpPr>
            <a:stCxn id="147" idx="1"/>
          </p:cNvCxnSpPr>
          <p:nvPr/>
        </p:nvCxnSpPr>
        <p:spPr>
          <a:xfrm flipH="1" flipV="1">
            <a:off x="356785" y="3680435"/>
            <a:ext cx="528040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5" name="Picture 2" descr="http://sine.ni.com/images/products/us/05271403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755" y="1625681"/>
            <a:ext cx="1299361" cy="948534"/>
          </a:xfrm>
          <a:prstGeom prst="rect">
            <a:avLst/>
          </a:prstGeom>
          <a:noFill/>
        </p:spPr>
      </p:pic>
      <p:sp>
        <p:nvSpPr>
          <p:cNvPr id="116" name="Rectangle 115"/>
          <p:cNvSpPr/>
          <p:nvPr/>
        </p:nvSpPr>
        <p:spPr>
          <a:xfrm>
            <a:off x="5244071" y="1251754"/>
            <a:ext cx="894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hb-crio-fc</a:t>
            </a:r>
            <a:endParaRPr lang="en-US" sz="1400" b="1" dirty="0"/>
          </a:p>
        </p:txBody>
      </p:sp>
      <p:pic>
        <p:nvPicPr>
          <p:cNvPr id="117" name="Picture 20" descr="http://image.made-in-china.com/2f0j00wMeTKhZlEzkt/D-Link-Networking-Switch-DES-1024D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1516" y="1704663"/>
            <a:ext cx="1359388" cy="638913"/>
          </a:xfrm>
          <a:prstGeom prst="rect">
            <a:avLst/>
          </a:prstGeom>
          <a:noFill/>
        </p:spPr>
      </p:pic>
      <p:sp>
        <p:nvSpPr>
          <p:cNvPr id="119" name="Rectangle 118"/>
          <p:cNvSpPr/>
          <p:nvPr/>
        </p:nvSpPr>
        <p:spPr>
          <a:xfrm>
            <a:off x="7096360" y="1248715"/>
            <a:ext cx="8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Network</a:t>
            </a:r>
          </a:p>
          <a:p>
            <a:r>
              <a:rPr lang="en-US" sz="1400" b="1" dirty="0" smtClean="0"/>
              <a:t>Switch</a:t>
            </a:r>
            <a:endParaRPr lang="en-US" sz="1400" b="1" dirty="0"/>
          </a:p>
        </p:txBody>
      </p:sp>
      <p:cxnSp>
        <p:nvCxnSpPr>
          <p:cNvPr id="120" name="Elbow Connector 29"/>
          <p:cNvCxnSpPr/>
          <p:nvPr/>
        </p:nvCxnSpPr>
        <p:spPr>
          <a:xfrm flipV="1">
            <a:off x="6044680" y="1986593"/>
            <a:ext cx="693785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5"/>
          <p:cNvSpPr txBox="1"/>
          <p:nvPr/>
        </p:nvSpPr>
        <p:spPr>
          <a:xfrm>
            <a:off x="5947891" y="1638561"/>
            <a:ext cx="867693" cy="2762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Network</a:t>
            </a:r>
            <a:endParaRPr lang="en-US" sz="1400" dirty="0"/>
          </a:p>
        </p:txBody>
      </p:sp>
      <p:sp>
        <p:nvSpPr>
          <p:cNvPr id="124" name="TextBox 123"/>
          <p:cNvSpPr txBox="1"/>
          <p:nvPr/>
        </p:nvSpPr>
        <p:spPr>
          <a:xfrm>
            <a:off x="5525482" y="3210226"/>
            <a:ext cx="122595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fontAlgn="ctr"/>
            <a:r>
              <a:rPr lang="en-US" sz="1200" dirty="0" smtClean="0">
                <a:solidFill>
                  <a:srgbClr val="000000"/>
                </a:solidFill>
              </a:rPr>
              <a:t>Pressure Control Valve (x1)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430462" y="3374033"/>
            <a:ext cx="14641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fontAlgn="ctr"/>
            <a:r>
              <a:rPr lang="en-US" sz="1200" dirty="0" smtClean="0">
                <a:solidFill>
                  <a:srgbClr val="000000"/>
                </a:solidFill>
              </a:rPr>
              <a:t>MKS GE50 Mass Flow Controller (x6)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336790" y="2834145"/>
            <a:ext cx="1506508" cy="185876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/>
          </a:p>
        </p:txBody>
      </p:sp>
      <p:sp>
        <p:nvSpPr>
          <p:cNvPr id="132" name="TextBox 15"/>
          <p:cNvSpPr txBox="1"/>
          <p:nvPr/>
        </p:nvSpPr>
        <p:spPr>
          <a:xfrm>
            <a:off x="5369506" y="2881567"/>
            <a:ext cx="1438672" cy="2762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Pressure Control</a:t>
            </a:r>
            <a:endParaRPr lang="en-US" sz="1400" b="1" dirty="0"/>
          </a:p>
        </p:txBody>
      </p:sp>
      <p:cxnSp>
        <p:nvCxnSpPr>
          <p:cNvPr id="153" name="Elbow Connector 152"/>
          <p:cNvCxnSpPr>
            <a:endCxn id="124" idx="1"/>
          </p:cNvCxnSpPr>
          <p:nvPr/>
        </p:nvCxnSpPr>
        <p:spPr>
          <a:xfrm rot="16200000" flipH="1">
            <a:off x="4863779" y="2779355"/>
            <a:ext cx="939681" cy="383725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Box 15"/>
          <p:cNvSpPr txBox="1"/>
          <p:nvPr/>
        </p:nvSpPr>
        <p:spPr>
          <a:xfrm rot="16200000">
            <a:off x="4296898" y="3311831"/>
            <a:ext cx="1413489" cy="2762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Analog  Output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075710" y="4125064"/>
            <a:ext cx="114111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fontAlgn="ctr"/>
            <a:r>
              <a:rPr lang="en-US" sz="1200" dirty="0" smtClean="0">
                <a:solidFill>
                  <a:srgbClr val="000000"/>
                </a:solidFill>
              </a:rPr>
              <a:t>MKS GE50 Mass Flow Controller (x1)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68083" y="2835681"/>
            <a:ext cx="1591487" cy="116886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/>
          </a:p>
        </p:txBody>
      </p:sp>
      <p:sp>
        <p:nvSpPr>
          <p:cNvPr id="49" name="TextBox 15"/>
          <p:cNvSpPr txBox="1"/>
          <p:nvPr/>
        </p:nvSpPr>
        <p:spPr>
          <a:xfrm>
            <a:off x="7599673" y="2934001"/>
            <a:ext cx="1041239" cy="2762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Gas Flow Control</a:t>
            </a:r>
            <a:endParaRPr lang="en-US" sz="1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495870" y="3783377"/>
            <a:ext cx="1260521" cy="8309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fontAlgn="ctr"/>
            <a:r>
              <a:rPr lang="en-US" sz="1200" dirty="0" smtClean="0">
                <a:solidFill>
                  <a:srgbClr val="000000"/>
                </a:solidFill>
              </a:rPr>
              <a:t>MKS 223b Differential Pressure Transducer (x1)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334388" y="4830092"/>
            <a:ext cx="1508909" cy="157071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/>
          </a:p>
        </p:txBody>
      </p:sp>
      <p:sp>
        <p:nvSpPr>
          <p:cNvPr id="56" name="TextBox 15"/>
          <p:cNvSpPr txBox="1"/>
          <p:nvPr/>
        </p:nvSpPr>
        <p:spPr>
          <a:xfrm>
            <a:off x="5404368" y="4842156"/>
            <a:ext cx="1403810" cy="230519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Gas Monitoring and Control</a:t>
            </a:r>
            <a:endParaRPr lang="en-US" sz="1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453179" y="5304959"/>
            <a:ext cx="1318326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fontAlgn="ctr"/>
            <a:r>
              <a:rPr lang="en-US" sz="1200" dirty="0" smtClean="0">
                <a:solidFill>
                  <a:srgbClr val="000000"/>
                </a:solidFill>
              </a:rPr>
              <a:t>Magnehelic and Omega DP25 (x6)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53178" y="5919918"/>
            <a:ext cx="1318337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fontAlgn="ctr"/>
            <a:r>
              <a:rPr lang="en-US" sz="1200" dirty="0" smtClean="0">
                <a:solidFill>
                  <a:srgbClr val="000000"/>
                </a:solidFill>
              </a:rPr>
              <a:t> Solenoid valve (x12)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>
            <a:stCxn id="60" idx="2"/>
            <a:endCxn id="61" idx="0"/>
          </p:cNvCxnSpPr>
          <p:nvPr/>
        </p:nvCxnSpPr>
        <p:spPr>
          <a:xfrm>
            <a:off x="6112342" y="5766624"/>
            <a:ext cx="5" cy="1532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60" idx="1"/>
          </p:cNvCxnSpPr>
          <p:nvPr/>
        </p:nvCxnSpPr>
        <p:spPr>
          <a:xfrm rot="10800000">
            <a:off x="4865547" y="2501394"/>
            <a:ext cx="587633" cy="3034399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15"/>
          <p:cNvSpPr txBox="1"/>
          <p:nvPr/>
        </p:nvSpPr>
        <p:spPr>
          <a:xfrm rot="16200000">
            <a:off x="4021564" y="3350201"/>
            <a:ext cx="1413489" cy="2762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Analog  Input</a:t>
            </a:r>
            <a:endParaRPr lang="en-US" sz="1400" dirty="0"/>
          </a:p>
        </p:txBody>
      </p:sp>
      <p:sp>
        <p:nvSpPr>
          <p:cNvPr id="65" name="TextBox 15"/>
          <p:cNvSpPr txBox="1"/>
          <p:nvPr/>
        </p:nvSpPr>
        <p:spPr>
          <a:xfrm rot="16200000">
            <a:off x="6570234" y="2572421"/>
            <a:ext cx="867693" cy="2762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Network</a:t>
            </a:r>
            <a:endParaRPr lang="en-US" sz="1400" dirty="0"/>
          </a:p>
        </p:txBody>
      </p:sp>
      <p:cxnSp>
        <p:nvCxnSpPr>
          <p:cNvPr id="21" name="Elbow Connector 20"/>
          <p:cNvCxnSpPr>
            <a:endCxn id="129" idx="1"/>
          </p:cNvCxnSpPr>
          <p:nvPr/>
        </p:nvCxnSpPr>
        <p:spPr>
          <a:xfrm rot="16200000" flipH="1">
            <a:off x="6655683" y="2830086"/>
            <a:ext cx="1261289" cy="28826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9" idx="1"/>
          </p:cNvCxnSpPr>
          <p:nvPr/>
        </p:nvCxnSpPr>
        <p:spPr>
          <a:xfrm flipH="1">
            <a:off x="368447" y="4423763"/>
            <a:ext cx="51637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461729" y="1011563"/>
            <a:ext cx="46982" cy="5389238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42" idx="1"/>
          </p:cNvCxnSpPr>
          <p:nvPr/>
        </p:nvCxnSpPr>
        <p:spPr>
          <a:xfrm rot="16200000" flipH="1">
            <a:off x="1922219" y="3294739"/>
            <a:ext cx="1999754" cy="30722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81" idx="1"/>
          </p:cNvCxnSpPr>
          <p:nvPr/>
        </p:nvCxnSpPr>
        <p:spPr>
          <a:xfrm>
            <a:off x="2768482" y="3681382"/>
            <a:ext cx="30722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51" idx="1"/>
          </p:cNvCxnSpPr>
          <p:nvPr/>
        </p:nvCxnSpPr>
        <p:spPr>
          <a:xfrm flipH="1" flipV="1">
            <a:off x="4866421" y="4198875"/>
            <a:ext cx="629449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547438" y="826897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Shed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855525" y="826897"/>
            <a:ext cx="179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Carriage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9417</TotalTime>
  <Words>496</Words>
  <Application>Microsoft Office PowerPoint</Application>
  <PresentationFormat>On-screen Show (4:3)</PresentationFormat>
  <Paragraphs>127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JLabPowerPointMain</vt:lpstr>
      <vt:lpstr>Hall B Gas System Controls</vt:lpstr>
      <vt:lpstr>Hall B Controls Setup</vt:lpstr>
      <vt:lpstr>Hall B DC Gas Controls GUI</vt:lpstr>
      <vt:lpstr>Hall B DC Gas EPICS Monitoring Screen </vt:lpstr>
      <vt:lpstr>Gas System Controls</vt:lpstr>
      <vt:lpstr>Hall B Gas Controls Connections</vt:lpstr>
      <vt:lpstr>Controls system locations</vt:lpstr>
      <vt:lpstr>Hall B DC Gas Controls</vt:lpstr>
      <vt:lpstr>Hall B LTCC Gas Controls</vt:lpstr>
      <vt:lpstr>Hall B HTCC Gas Controls</vt:lpstr>
      <vt:lpstr>Hall B SVT Gas Controls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B Gas System Proposal</dc:title>
  <dc:creator>debutler</dc:creator>
  <cp:lastModifiedBy>mcmullen</cp:lastModifiedBy>
  <cp:revision>114</cp:revision>
  <dcterms:created xsi:type="dcterms:W3CDTF">2015-01-30T14:35:14Z</dcterms:created>
  <dcterms:modified xsi:type="dcterms:W3CDTF">2016-04-21T19:20:33Z</dcterms:modified>
</cp:coreProperties>
</file>